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ania_Powerpoint_backgroun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974055"/>
            <a:ext cx="10363200" cy="1470025"/>
          </a:xfrm>
        </p:spPr>
        <p:txBody>
          <a:bodyPr/>
          <a:lstStyle>
            <a:lvl1pPr>
              <a:defRPr sz="3600" b="0" i="0">
                <a:latin typeface="Calibri"/>
              </a:defRPr>
            </a:lvl1pPr>
          </a:lstStyle>
          <a:p>
            <a:r>
              <a:rPr lang="en-US" dirty="0"/>
              <a:t>Main Heading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027526"/>
            <a:ext cx="8534400" cy="72009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</a:p>
        </p:txBody>
      </p:sp>
      <p:pic>
        <p:nvPicPr>
          <p:cNvPr id="8" name="Picture 7" descr="Advania_Powerpoin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" y="-185042"/>
            <a:ext cx="1219009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517356"/>
            <a:ext cx="12221676" cy="340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35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– content slide choice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dvania_Powerpoint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– content slide choice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dvania_Powerpoint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– content slide choice 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dvania_Powerpoint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vania_Powerpoint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533" y="3886201"/>
            <a:ext cx="10363200" cy="615949"/>
          </a:xfrm>
        </p:spPr>
        <p:txBody>
          <a:bodyPr anchor="b" anchorCtr="0">
            <a:normAutofit/>
          </a:bodyPr>
          <a:lstStyle>
            <a:lvl1pPr algn="l">
              <a:defRPr sz="3600" b="0" i="0" cap="all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4867" y="4509165"/>
            <a:ext cx="10363200" cy="264774"/>
          </a:xfrm>
        </p:spPr>
        <p:txBody>
          <a:bodyPr wrap="square" lIns="0" tIns="0" rIns="0" bIns="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4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dvania_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dvania_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dvania_Powerpoint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200">
                <a:latin typeface="Calibri"/>
              </a:defRPr>
            </a:lvl1pPr>
            <a:lvl2pPr marL="742950" indent="-285750">
              <a:buFont typeface="Arial"/>
              <a:buChar char="▸"/>
              <a:defRPr sz="20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1800">
                <a:latin typeface="Calibri"/>
              </a:defRPr>
            </a:lvl3pPr>
            <a:lvl4pPr marL="1600200" indent="-228600">
              <a:buFont typeface="Arial"/>
              <a:buChar char="▸"/>
              <a:defRPr sz="16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200">
                <a:latin typeface="Calibri"/>
              </a:defRPr>
            </a:lvl1pPr>
            <a:lvl2pPr marL="742950" indent="-285750">
              <a:buFont typeface="Arial"/>
              <a:buChar char="▸"/>
              <a:defRPr sz="20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1800">
                <a:latin typeface="Calibri"/>
              </a:defRPr>
            </a:lvl3pPr>
            <a:lvl4pPr marL="1600200" indent="-228600">
              <a:buFont typeface="Arial"/>
              <a:buChar char="▸"/>
              <a:defRPr sz="16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dvania_Powerpoint-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200">
                <a:latin typeface="Calibri"/>
              </a:defRPr>
            </a:lvl1pPr>
            <a:lvl2pPr marL="742950" indent="-285750">
              <a:buFont typeface="Arial"/>
              <a:buChar char="▸"/>
              <a:defRPr sz="20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1800">
                <a:latin typeface="Calibri"/>
              </a:defRPr>
            </a:lvl3pPr>
            <a:lvl4pPr marL="1600200" indent="-228600">
              <a:buFont typeface="Arial"/>
              <a:buChar char="▸"/>
              <a:defRPr sz="16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200">
                <a:latin typeface="Calibri"/>
              </a:defRPr>
            </a:lvl1pPr>
            <a:lvl2pPr marL="742950" indent="-285750">
              <a:buFont typeface="Arial"/>
              <a:buChar char="▸"/>
              <a:defRPr sz="20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1800">
                <a:latin typeface="Calibri"/>
              </a:defRPr>
            </a:lvl3pPr>
            <a:lvl4pPr marL="1600200" indent="-228600">
              <a:buFont typeface="Arial"/>
              <a:buChar char="▸"/>
              <a:defRPr sz="16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dvania_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200">
                <a:latin typeface="Calibri"/>
              </a:defRPr>
            </a:lvl1pPr>
            <a:lvl2pPr marL="742950" indent="-285750">
              <a:buFont typeface="Arial"/>
              <a:buChar char="▸"/>
              <a:defRPr sz="20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1800">
                <a:latin typeface="Calibri"/>
              </a:defRPr>
            </a:lvl3pPr>
            <a:lvl4pPr marL="1600200" indent="-228600">
              <a:buFont typeface="Arial"/>
              <a:buChar char="▸"/>
              <a:defRPr sz="16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200">
                <a:latin typeface="Calibri"/>
              </a:defRPr>
            </a:lvl1pPr>
            <a:lvl2pPr marL="742950" indent="-285750">
              <a:buFont typeface="Arial"/>
              <a:buChar char="▸"/>
              <a:defRPr sz="20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1800">
                <a:latin typeface="Calibri"/>
              </a:defRPr>
            </a:lvl3pPr>
            <a:lvl4pPr marL="1600200" indent="-228600">
              <a:buFont typeface="Arial"/>
              <a:buChar char="▸"/>
              <a:defRPr sz="16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dvania_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no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vania_Powerpoint_backgroun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974055"/>
            <a:ext cx="10363200" cy="1470025"/>
          </a:xfrm>
        </p:spPr>
        <p:txBody>
          <a:bodyPr/>
          <a:lstStyle>
            <a:lvl1pPr>
              <a:defRPr sz="3600" b="0" i="0">
                <a:latin typeface="Calibri"/>
              </a:defRPr>
            </a:lvl1pPr>
          </a:lstStyle>
          <a:p>
            <a:r>
              <a:rPr lang="en-US" dirty="0"/>
              <a:t>Main Heading	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027526"/>
            <a:ext cx="8534400" cy="72009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</a:p>
        </p:txBody>
      </p:sp>
      <p:pic>
        <p:nvPicPr>
          <p:cNvPr id="8" name="Picture 7" descr="Advania_Powerpoint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" y="-184931"/>
            <a:ext cx="1219009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517356"/>
            <a:ext cx="12221676" cy="340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36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latin typeface="Calibri"/>
              </a:defRPr>
            </a:lvl1pPr>
            <a:lvl2pPr marL="742950" indent="-285750">
              <a:buFont typeface="Arial"/>
              <a:buChar char="▸"/>
              <a:defRPr sz="24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200">
                <a:latin typeface="Calibri"/>
              </a:defRPr>
            </a:lvl3pPr>
            <a:lvl4pPr marL="1600200" indent="-228600">
              <a:buFont typeface="Arial"/>
              <a:buChar char="▸"/>
              <a:defRPr sz="2000">
                <a:latin typeface="Calibri"/>
              </a:defRPr>
            </a:lvl4pPr>
            <a:lvl5pPr marL="2057400" indent="-228600">
              <a:buSzPct val="100000"/>
              <a:buFont typeface="Lucida Grande"/>
              <a:buChar char="▫"/>
              <a:defRPr sz="18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dvania_Powerpoint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latin typeface="Calibri"/>
              </a:defRPr>
            </a:lvl1pPr>
            <a:lvl2pPr marL="742950" indent="-285750">
              <a:buFont typeface="Arial"/>
              <a:buChar char="▸"/>
              <a:defRPr sz="24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200">
                <a:latin typeface="Calibri"/>
              </a:defRPr>
            </a:lvl3pPr>
            <a:lvl4pPr marL="1600200" indent="-228600">
              <a:buFont typeface="Arial"/>
              <a:buChar char="▸"/>
              <a:defRPr sz="2000">
                <a:latin typeface="Calibri"/>
              </a:defRPr>
            </a:lvl4pPr>
            <a:lvl5pPr marL="2057400" indent="-228600">
              <a:buSzPct val="100000"/>
              <a:buFont typeface="Lucida Grande"/>
              <a:buChar char="▫"/>
              <a:defRPr sz="18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dvania_Powerpoint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latin typeface="Calibri"/>
              </a:defRPr>
            </a:lvl1pPr>
            <a:lvl2pPr marL="742950" indent="-285750">
              <a:buFont typeface="Arial"/>
              <a:buChar char="▸"/>
              <a:defRPr sz="2400">
                <a:latin typeface="Calibri"/>
              </a:defRPr>
            </a:lvl2pPr>
            <a:lvl3pPr marL="1143000" indent="-228600">
              <a:buFont typeface="Wingdings" charset="2"/>
              <a:buChar char="§"/>
              <a:defRPr sz="2200">
                <a:latin typeface="Calibri"/>
              </a:defRPr>
            </a:lvl3pPr>
            <a:lvl4pPr marL="1600200" indent="-228600">
              <a:buFont typeface="Arial"/>
              <a:buChar char="▸"/>
              <a:defRPr sz="2000">
                <a:latin typeface="Calibri"/>
              </a:defRPr>
            </a:lvl4pPr>
            <a:lvl5pPr marL="2057400" indent="-228600">
              <a:buSzPct val="100000"/>
              <a:buFont typeface="Lucida Grande"/>
              <a:buChar char="▫"/>
              <a:defRPr sz="18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dvania_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84" y="47117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4184" y="5238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4184" y="5278438"/>
            <a:ext cx="7315200" cy="741362"/>
          </a:xfr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dvania_Powerpoint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84" y="47117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4184" y="5238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4184" y="5278438"/>
            <a:ext cx="7315200" cy="741362"/>
          </a:xfr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dvania_Powerpoint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84" y="47117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4184" y="5238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4184" y="5278438"/>
            <a:ext cx="7315200" cy="741362"/>
          </a:xfrm>
        </p:spPr>
        <p:txBody>
          <a:bodyPr/>
          <a:lstStyle>
            <a:lvl1pPr marL="0" indent="0">
              <a:buNone/>
              <a:defRPr sz="14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dvania_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8164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latin typeface="Calibri"/>
              </a:defRPr>
            </a:lvl1pPr>
          </a:lstStyle>
          <a:p>
            <a:r>
              <a:rPr lang="en-US" dirty="0"/>
              <a:t>Main Heading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831635"/>
            <a:ext cx="8534400" cy="72009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 heading</a:t>
            </a:r>
          </a:p>
        </p:txBody>
      </p:sp>
      <p:pic>
        <p:nvPicPr>
          <p:cNvPr id="12" name="Picture 11" descr="Advania_Powerpoint-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dvania_Powerpoint-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nt slide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vania_Powerpoint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nt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dvania_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– content slide choice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dvania_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vania_Powerpoint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– content slide choice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14952"/>
            <a:ext cx="10972800" cy="1143000"/>
          </a:xfrm>
        </p:spPr>
        <p:txBody>
          <a:bodyPr>
            <a:normAutofit/>
          </a:bodyPr>
          <a:lstStyle>
            <a:lvl1pPr algn="l">
              <a:defRPr sz="3200">
                <a:latin typeface="Calibri"/>
              </a:defRPr>
            </a:lvl1pPr>
          </a:lstStyle>
          <a:p>
            <a:r>
              <a:rPr lang="en-US" dirty="0"/>
              <a:t>Heading – content slide choice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Lucida Grande"/>
              <a:buChar char="■"/>
              <a:defRPr sz="2400">
                <a:latin typeface="Calibri"/>
              </a:defRPr>
            </a:lvl1pPr>
            <a:lvl2pPr marL="742950" indent="-285750">
              <a:buFont typeface="Arial"/>
              <a:buChar char="▸"/>
              <a:defRPr sz="2200">
                <a:latin typeface="Calibri"/>
              </a:defRPr>
            </a:lvl2pPr>
            <a:lvl3pPr marL="1143000" indent="-228600">
              <a:buFont typeface="Lucida Grande"/>
              <a:buChar char="■"/>
              <a:defRPr sz="2000">
                <a:latin typeface="Calibri"/>
              </a:defRPr>
            </a:lvl3pPr>
            <a:lvl4pPr marL="1600200" indent="-228600">
              <a:buFont typeface="Arial"/>
              <a:buChar char="▸"/>
              <a:defRPr sz="1800">
                <a:latin typeface="Calibri"/>
              </a:defRPr>
            </a:lvl4pPr>
            <a:lvl5pPr marL="2057400" indent="-228600">
              <a:buFont typeface="Arial"/>
              <a:buChar char="▫"/>
              <a:defRPr sz="1600">
                <a:latin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dvania_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34BF-EB55-4F94-823F-7D631C019942}" type="datetimeFigureOut">
              <a:rPr lang="is-IS" smtClean="0"/>
              <a:t>14.10.2016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DCD3-F3AD-49C3-B6A4-072A3BBF9C7A}" type="slidenum">
              <a:rPr lang="is-IS" smtClean="0"/>
              <a:t>‹#›</a:t>
            </a:fld>
            <a:endParaRPr lang="is-IS"/>
          </a:p>
        </p:txBody>
      </p:sp>
      <p:pic>
        <p:nvPicPr>
          <p:cNvPr id="11" name="Picture 10" descr="Advania_Powerpoint-14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6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LiSA Vefleit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395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Þetta tókst „sæmilega“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Minnisnotkun var mikil</a:t>
            </a:r>
          </a:p>
          <a:p>
            <a:pPr lvl="1"/>
            <a:r>
              <a:rPr lang="is-IS" dirty="0"/>
              <a:t>Réði t.d ekki almennilega við advania.is og lsh.is sem dæmi ...</a:t>
            </a:r>
          </a:p>
          <a:p>
            <a:r>
              <a:rPr lang="is-IS" dirty="0"/>
              <a:t>Alltaf að koma upp einhver jaðartilfelli sem ekki hafði verið gert ráð fyrir og/eða ekki voru útfærð almennilega</a:t>
            </a:r>
          </a:p>
          <a:p>
            <a:r>
              <a:rPr lang="is-IS" dirty="0"/>
              <a:t>Þurfum við endilega að rembast við að finna upp þetta hjól?</a:t>
            </a:r>
          </a:p>
        </p:txBody>
      </p:sp>
    </p:spTree>
    <p:extLst>
      <p:ext uri="{BB962C8B-B14F-4D97-AF65-F5344CB8AC3E}">
        <p14:creationId xmlns:p14="http://schemas.microsoft.com/office/powerpoint/2010/main" val="4836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Nýr crawler í LiSA 6.11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Byggir á Abot</a:t>
            </a:r>
          </a:p>
          <a:p>
            <a:pPr lvl="1"/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“C# web crawler built for speed and flexibility.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Abot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is an open source C# web crawler built for speed and flexibility. It takes care of the low level plumbing (multithreading, http requests, scheduling, link parsing, etc..). ”</a:t>
            </a:r>
          </a:p>
          <a:p>
            <a:r>
              <a:rPr lang="en-US" dirty="0" err="1"/>
              <a:t>Mikið</a:t>
            </a:r>
            <a:r>
              <a:rPr lang="en-US" dirty="0"/>
              <a:t> </a:t>
            </a:r>
            <a:r>
              <a:rPr lang="en-US" dirty="0" err="1"/>
              <a:t>skilvirkari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sá</a:t>
            </a:r>
            <a:r>
              <a:rPr lang="en-US" dirty="0"/>
              <a:t> </a:t>
            </a:r>
            <a:r>
              <a:rPr lang="en-US" dirty="0" err="1"/>
              <a:t>gamli</a:t>
            </a:r>
            <a:endParaRPr lang="en-US" dirty="0"/>
          </a:p>
          <a:p>
            <a:pPr lvl="1"/>
            <a:r>
              <a:rPr lang="en-US" sz="2400" dirty="0" err="1"/>
              <a:t>Minnisnotkun</a:t>
            </a:r>
            <a:r>
              <a:rPr lang="en-US" sz="2400" dirty="0"/>
              <a:t> </a:t>
            </a:r>
            <a:r>
              <a:rPr lang="en-US" sz="2400" dirty="0" err="1"/>
              <a:t>mun</a:t>
            </a:r>
            <a:r>
              <a:rPr lang="en-US" sz="2400" dirty="0"/>
              <a:t> </a:t>
            </a:r>
            <a:r>
              <a:rPr lang="en-US" sz="2400" dirty="0" err="1"/>
              <a:t>minni</a:t>
            </a:r>
            <a:endParaRPr lang="en-US" sz="2400" dirty="0"/>
          </a:p>
          <a:p>
            <a:pPr lvl="1"/>
            <a:r>
              <a:rPr lang="en-US" sz="2400" dirty="0"/>
              <a:t>Multi-threaded</a:t>
            </a:r>
          </a:p>
          <a:p>
            <a:pPr lvl="1"/>
            <a:r>
              <a:rPr lang="en-US" sz="2400" dirty="0" err="1"/>
              <a:t>Höndlar</a:t>
            </a:r>
            <a:r>
              <a:rPr lang="en-US" sz="2400" dirty="0"/>
              <a:t> “</a:t>
            </a:r>
            <a:r>
              <a:rPr lang="en-US" sz="2400" dirty="0" err="1"/>
              <a:t>hvaða</a:t>
            </a:r>
            <a:r>
              <a:rPr lang="en-US" sz="2400" dirty="0"/>
              <a:t> </a:t>
            </a:r>
            <a:r>
              <a:rPr lang="en-US" sz="2400" dirty="0" err="1"/>
              <a:t>vefi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”</a:t>
            </a:r>
          </a:p>
          <a:p>
            <a:pPr lvl="1"/>
            <a:r>
              <a:rPr lang="en-US" sz="2400" dirty="0" err="1"/>
              <a:t>Virkar</a:t>
            </a:r>
            <a:r>
              <a:rPr lang="en-US" sz="2400" dirty="0"/>
              <a:t> </a:t>
            </a:r>
            <a:r>
              <a:rPr lang="en-US" sz="2400" dirty="0" err="1"/>
              <a:t>eins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“</a:t>
            </a:r>
            <a:r>
              <a:rPr lang="en-US" sz="2400" dirty="0" err="1"/>
              <a:t>alvöru</a:t>
            </a:r>
            <a:r>
              <a:rPr lang="en-US" sz="2400" dirty="0"/>
              <a:t>” crawler</a:t>
            </a:r>
          </a:p>
          <a:p>
            <a:pPr lvl="2"/>
            <a:r>
              <a:rPr lang="en-US" sz="2200" dirty="0" err="1"/>
              <a:t>Styður</a:t>
            </a:r>
            <a:r>
              <a:rPr lang="en-US" sz="2200" dirty="0"/>
              <a:t> robots.txt </a:t>
            </a:r>
            <a:r>
              <a:rPr lang="en-US" sz="2200" dirty="0" err="1"/>
              <a:t>og</a:t>
            </a:r>
            <a:r>
              <a:rPr lang="en-US" sz="2200" dirty="0"/>
              <a:t> robots-</a:t>
            </a:r>
            <a:r>
              <a:rPr lang="en-US" sz="2200" dirty="0" err="1"/>
              <a:t>metatög</a:t>
            </a:r>
            <a:endParaRPr lang="en-US" sz="2200" dirty="0"/>
          </a:p>
          <a:p>
            <a:pPr lvl="2"/>
            <a:r>
              <a:rPr lang="en-US" sz="2200" dirty="0" err="1"/>
              <a:t>Passar</a:t>
            </a:r>
            <a:r>
              <a:rPr lang="en-US" sz="2200" dirty="0"/>
              <a:t> </a:t>
            </a:r>
            <a:r>
              <a:rPr lang="en-US" sz="2200" dirty="0" err="1"/>
              <a:t>uppá</a:t>
            </a:r>
            <a:r>
              <a:rPr lang="en-US" sz="2200" dirty="0"/>
              <a:t> </a:t>
            </a:r>
            <a:r>
              <a:rPr lang="en-US" sz="2200" dirty="0" err="1"/>
              <a:t>að</a:t>
            </a:r>
            <a:r>
              <a:rPr lang="en-US" sz="2200" dirty="0"/>
              <a:t> </a:t>
            </a:r>
            <a:r>
              <a:rPr lang="en-US" sz="2200" dirty="0" err="1"/>
              <a:t>festast</a:t>
            </a:r>
            <a:r>
              <a:rPr lang="en-US" sz="2200" dirty="0"/>
              <a:t> </a:t>
            </a:r>
            <a:r>
              <a:rPr lang="en-US" sz="2200" dirty="0" err="1"/>
              <a:t>ekki</a:t>
            </a:r>
            <a:r>
              <a:rPr lang="en-US" sz="2200" dirty="0"/>
              <a:t> í </a:t>
            </a:r>
            <a:r>
              <a:rPr lang="en-US" sz="2200" dirty="0" err="1"/>
              <a:t>endalausum</a:t>
            </a:r>
            <a:r>
              <a:rPr lang="en-US" sz="2200" dirty="0"/>
              <a:t> </a:t>
            </a:r>
            <a:r>
              <a:rPr lang="en-US" sz="2200" dirty="0" err="1"/>
              <a:t>lúppum</a:t>
            </a:r>
            <a:endParaRPr lang="en-US" sz="2200" dirty="0"/>
          </a:p>
          <a:p>
            <a:pPr lvl="2"/>
            <a:r>
              <a:rPr lang="en-US" sz="2200" dirty="0" err="1"/>
              <a:t>O.fl</a:t>
            </a:r>
            <a:r>
              <a:rPr lang="en-US" sz="2200" dirty="0"/>
              <a:t>. </a:t>
            </a:r>
            <a:r>
              <a:rPr lang="en-US" sz="2200" dirty="0" err="1"/>
              <a:t>ofl</a:t>
            </a:r>
            <a:r>
              <a:rPr lang="en-US" sz="2200" dirty="0"/>
              <a:t>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974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Uppsetning á leit – Skref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Virkja þarf leitina per website, og skilgreina stillingar fyrir crawler</a:t>
            </a:r>
          </a:p>
          <a:p>
            <a:pPr lvl="1"/>
            <a:r>
              <a:rPr lang="is-IS" dirty="0"/>
              <a:t>Kerfi -&gt; Vefleit -&gt; Crawler stillingar</a:t>
            </a:r>
          </a:p>
          <a:p>
            <a:pPr lvl="2"/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38" y="2477026"/>
            <a:ext cx="2601301" cy="40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Uppsetning á leit – Skref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Búa til scheduled keyrslu fyrir SearchCrawler taskið (Global per Lísu instance)</a:t>
            </a:r>
          </a:p>
          <a:p>
            <a:pPr lvl="1"/>
            <a:r>
              <a:rPr lang="is-IS" dirty="0"/>
              <a:t>Kerfi -&gt; Keyrslur -&gt; Nýskrá</a:t>
            </a:r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endParaRPr lang="is-IS" dirty="0"/>
          </a:p>
          <a:p>
            <a:pPr lvl="1"/>
            <a:r>
              <a:rPr lang="is-IS" dirty="0"/>
              <a:t>Hægt að setja keyrsluna svo af stað strax til að prófa</a:t>
            </a:r>
          </a:p>
          <a:p>
            <a:pPr lvl="1"/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24" y="2370025"/>
            <a:ext cx="2799156" cy="32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Uppsetning – Skref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Búa til síðu með „LiSA Vefleit“ einingu og stilla til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41" y="2042862"/>
            <a:ext cx="1480801" cy="42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Svo bara fylgjast með keyrslunni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Á meðan crawlerinn er í gangi hrúgast efni jafnóðum inn í SearchCatalog töfluna: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5" y="2108777"/>
            <a:ext cx="8455305" cy="409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Efnið „blablabla“ er á vefnum mínum en finnst ekki í leit!</a:t>
            </a:r>
          </a:p>
          <a:p>
            <a:pPr lvl="1"/>
            <a:r>
              <a:rPr lang="is-IS" dirty="0"/>
              <a:t>Er það örugglega á síðu sem verið er að linka á?</a:t>
            </a:r>
          </a:p>
          <a:p>
            <a:pPr lvl="1"/>
            <a:r>
              <a:rPr lang="is-IS" dirty="0"/>
              <a:t>Er síðan nokkuð merkt sem „Undanskilin frá leit“ ?</a:t>
            </a:r>
          </a:p>
          <a:p>
            <a:pPr lvl="1"/>
            <a:r>
              <a:rPr lang="is-IS" dirty="0"/>
              <a:t>Finnst síðan í listanum undir „Allt efni í leit“ undir Kerfi -&gt; Vefleit ?</a:t>
            </a:r>
          </a:p>
          <a:p>
            <a:pPr lvl="1"/>
            <a:r>
              <a:rPr lang="is-IS" dirty="0"/>
              <a:t>Hefur crawlerinn keyrt villulaust eftir að þetta efni var sett inná vefinn?</a:t>
            </a:r>
          </a:p>
          <a:p>
            <a:pPr lvl="1"/>
            <a:r>
              <a:rPr lang="is-IS" dirty="0"/>
              <a:t>Er í lagi með Full Text indexinn og inniheldur hann örugglega færslur?</a:t>
            </a:r>
          </a:p>
          <a:p>
            <a:pPr lvl="2"/>
            <a:r>
              <a:rPr lang="is-IS" dirty="0"/>
              <a:t>Sjá undir Kerfi -&gt; Vefleit -&gt; Staða leitar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41" y="4443269"/>
            <a:ext cx="2316916" cy="168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8" y="4443269"/>
            <a:ext cx="2303318" cy="16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FAQ – Frh.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Hver er munurinn á meta tögunum noindex og nofollow?</a:t>
            </a:r>
          </a:p>
          <a:p>
            <a:pPr lvl="1"/>
            <a:r>
              <a:rPr lang="is-IS" dirty="0"/>
              <a:t>Noindex = Efnið á þessari síðu er ekki lesið og indexað</a:t>
            </a:r>
          </a:p>
          <a:p>
            <a:pPr lvl="1"/>
            <a:r>
              <a:rPr lang="is-IS" dirty="0"/>
              <a:t>Nofollow = Tenglar á þessari síðu eru ekki eltir</a:t>
            </a:r>
          </a:p>
          <a:p>
            <a:pPr lvl="1"/>
            <a:r>
              <a:rPr lang="is-IS" dirty="0"/>
              <a:t>Allar samsetningar leyfilegar.  Síða getur verið merkt sem nofollow en samt indexuð og öfugt.</a:t>
            </a:r>
          </a:p>
        </p:txBody>
      </p:sp>
    </p:spTree>
    <p:extLst>
      <p:ext uri="{BB962C8B-B14F-4D97-AF65-F5344CB8AC3E}">
        <p14:creationId xmlns:p14="http://schemas.microsoft.com/office/powerpoint/2010/main" val="40508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Advanced stillingar – nýtt í LiSA 6.11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Orðmyndaleit, þ.e leitar í öllum orðmyndum orðs (föll, eintala/fleirtala, með/án greinis)</a:t>
            </a:r>
          </a:p>
          <a:p>
            <a:pPr lvl="1"/>
            <a:r>
              <a:rPr lang="is-IS" dirty="0"/>
              <a:t>Virkja „search expansion“ plugin á Leitar-einingu, velja „ExpandWordsSearchExpression“ undir „Search expression“</a:t>
            </a:r>
          </a:p>
          <a:p>
            <a:r>
              <a:rPr lang="is-IS" dirty="0"/>
              <a:t>Stýra því hvaða hluta af vefsíðu crawlerinn indexar (les texta úr)</a:t>
            </a:r>
          </a:p>
          <a:p>
            <a:pPr lvl="1"/>
            <a:r>
              <a:rPr lang="is-IS" dirty="0"/>
              <a:t>Setja inn „CSS segð fyrir efni“ undir Efni -&gt; Vefleit -&gt; Crawler stillingar</a:t>
            </a:r>
          </a:p>
          <a:p>
            <a:pPr lvl="2"/>
            <a:r>
              <a:rPr lang="is-IS" dirty="0"/>
              <a:t>T.d #container, þá er texta eingöngu extractað úr því elementi sem er með id= “container“</a:t>
            </a:r>
          </a:p>
          <a:p>
            <a:r>
              <a:rPr lang="is-IS" dirty="0"/>
              <a:t>Fá inn dagsetningu í „Dags. Efnis“ dálk í SearchCatalog töflu, svo hægt sé að raða leitarniðurstöðum í tímaröð</a:t>
            </a:r>
          </a:p>
          <a:p>
            <a:pPr lvl="1"/>
            <a:r>
              <a:rPr lang="is-IS" dirty="0"/>
              <a:t>Setja data-lastmodified=““ attribute á eitthvað element á síðunni.  Sniðugt t.d í birtingu stakrar fréttar.  Crawlerinn safnar öllum slíkum attributes saman og notar </a:t>
            </a:r>
            <a:r>
              <a:rPr lang="is-IS" b="1" dirty="0"/>
              <a:t>þá síðustu </a:t>
            </a:r>
            <a:r>
              <a:rPr lang="is-IS" dirty="0"/>
              <a:t>sem hann finnur</a:t>
            </a:r>
          </a:p>
          <a:p>
            <a:r>
              <a:rPr lang="is-IS" dirty="0"/>
              <a:t>Flokka efni í leitarniðurstöðum</a:t>
            </a:r>
          </a:p>
          <a:p>
            <a:pPr lvl="1"/>
            <a:r>
              <a:rPr lang="is-IS" dirty="0"/>
              <a:t>Setja data-category=““ attribute á einhver element á síðunni (1 eða fleiri).  Crawlerinn safnar þessu saman og setur inn í SearchCatalog töfluna.  Þá er hægt að láta leitareininguna filtera eftir þessu eða leita aðeins í ákveðnum flokkum o.sv.frv.</a:t>
            </a:r>
          </a:p>
        </p:txBody>
      </p:sp>
    </p:spTree>
    <p:extLst>
      <p:ext uri="{BB962C8B-B14F-4D97-AF65-F5344CB8AC3E}">
        <p14:creationId xmlns:p14="http://schemas.microsoft.com/office/powerpoint/2010/main" val="22022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sz="6600" dirty="0"/>
              <a:t>FIN</a:t>
            </a:r>
            <a:endParaRPr lang="is-I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887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TL;DR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Gagnagrunnstafla sem geymir færslur sem eiga að finnast í leit (SearchCatalog)</a:t>
            </a:r>
          </a:p>
          <a:p>
            <a:r>
              <a:rPr lang="is-IS" dirty="0"/>
              <a:t>Full Text Catalog í gagnagrunni sem indexar SearchCatalog töfluna</a:t>
            </a:r>
          </a:p>
          <a:p>
            <a:pPr lvl="1"/>
            <a:r>
              <a:rPr lang="is-IS" dirty="0"/>
              <a:t>Gerir okkur kleift að nota contains() og fleiri leitaraðgerðir í T-SQL, fáum „gefins“ RANK á leitarniðurstöður</a:t>
            </a:r>
          </a:p>
          <a:p>
            <a:pPr lvl="1"/>
            <a:r>
              <a:rPr lang="is-IS" dirty="0"/>
              <a:t>Getum notað boolean expressions (AND/OR)</a:t>
            </a:r>
          </a:p>
          <a:p>
            <a:pPr lvl="1"/>
            <a:r>
              <a:rPr lang="is-IS" dirty="0"/>
              <a:t>Leitin verður mjög hraðvirk (Miklu hraðvirkari en venjuleg „LIKE“ leit, sérstaklega ef um er að ræða mikið af efni/texta)</a:t>
            </a:r>
          </a:p>
          <a:p>
            <a:r>
              <a:rPr lang="is-IS" dirty="0"/>
              <a:t>Search-Crawler task sem skannar vefinn og safnar saman efni og skrifar í SearchCatalog töfluna</a:t>
            </a:r>
          </a:p>
          <a:p>
            <a:r>
              <a:rPr lang="is-IS" dirty="0"/>
              <a:t>Framenda-eining sem framkvæmir leit og birtir niðurstöður</a:t>
            </a:r>
          </a:p>
          <a:p>
            <a:r>
              <a:rPr lang="is-IS" b="1" dirty="0"/>
              <a:t>Þessi fjögur atriði að ofan vinna öll saman og verða að vera í lagi!</a:t>
            </a:r>
          </a:p>
        </p:txBody>
      </p:sp>
    </p:spTree>
    <p:extLst>
      <p:ext uri="{BB962C8B-B14F-4D97-AF65-F5344CB8AC3E}">
        <p14:creationId xmlns:p14="http://schemas.microsoft.com/office/powerpoint/2010/main" val="10345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Afhverju er þetta svona flókið?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Afhverju gerir leitar-einingin ekki bara query beint á efnið í grunninum?</a:t>
            </a:r>
          </a:p>
          <a:p>
            <a:pPr lvl="1"/>
            <a:r>
              <a:rPr lang="is-IS" dirty="0"/>
              <a:t>Hvað er að gamla góða </a:t>
            </a:r>
            <a:r>
              <a:rPr lang="is-I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page where content like '%asdf%' </a:t>
            </a:r>
            <a:r>
              <a:rPr lang="is-IS" sz="2000" dirty="0">
                <a:latin typeface="+mj-lt"/>
                <a:cs typeface="Courier New" panose="02070309020205020404" pitchFamily="49" charset="0"/>
              </a:rPr>
              <a:t>?</a:t>
            </a:r>
            <a:endParaRPr lang="is-IS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Afhverju er þetta svona flókið?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Afhverju gerir leitar-einingin ekki bara query beint á efnið í grunninum?</a:t>
            </a:r>
          </a:p>
          <a:p>
            <a:pPr lvl="1"/>
            <a:r>
              <a:rPr lang="is-IS" dirty="0"/>
              <a:t>Hvað er að gamla góða </a:t>
            </a:r>
            <a:r>
              <a:rPr lang="is-I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page where content like '%asdf%' </a:t>
            </a:r>
            <a:r>
              <a:rPr lang="is-IS" sz="2000" dirty="0">
                <a:latin typeface="+mj-lt"/>
                <a:cs typeface="Courier New" panose="02070309020205020404" pitchFamily="49" charset="0"/>
              </a:rPr>
              <a:t>?</a:t>
            </a:r>
          </a:p>
          <a:p>
            <a:r>
              <a:rPr lang="is-IS" dirty="0">
                <a:latin typeface="+mj-lt"/>
                <a:cs typeface="Courier New" panose="02070309020205020404" pitchFamily="49" charset="0"/>
              </a:rPr>
              <a:t>Vegna þess að síður í Lísu eru samsettar af allskonar mismunandi einingum og mismunandi efni ....  Það er t.d enginn „content“ dálkur í page töflunni.</a:t>
            </a:r>
          </a:p>
        </p:txBody>
      </p:sp>
    </p:spTree>
    <p:extLst>
      <p:ext uri="{BB962C8B-B14F-4D97-AF65-F5344CB8AC3E}">
        <p14:creationId xmlns:p14="http://schemas.microsoft.com/office/powerpoint/2010/main" val="38689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Afhverju er þetta svona flókið?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Afhverju gerir leitar-einingin ekki bara query beint á efnið í grunninum?</a:t>
            </a:r>
          </a:p>
          <a:p>
            <a:pPr lvl="1"/>
            <a:r>
              <a:rPr lang="is-IS" dirty="0"/>
              <a:t>Hvað er að gamla góða </a:t>
            </a:r>
            <a:r>
              <a:rPr lang="is-I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page where content like '%asdf%' </a:t>
            </a:r>
            <a:r>
              <a:rPr lang="is-IS" sz="2000" dirty="0">
                <a:latin typeface="+mj-lt"/>
                <a:cs typeface="Courier New" panose="02070309020205020404" pitchFamily="49" charset="0"/>
              </a:rPr>
              <a:t>?</a:t>
            </a:r>
          </a:p>
          <a:p>
            <a:r>
              <a:rPr lang="is-IS" dirty="0">
                <a:latin typeface="+mj-lt"/>
                <a:cs typeface="Courier New" panose="02070309020205020404" pitchFamily="49" charset="0"/>
              </a:rPr>
              <a:t>Vegna þess að síður í Lísu eru samsettar af allskonar mismunandi einingum og mismunandi efni ....  Það er t.d enginn „content“ dálkur í page töflunni.</a:t>
            </a:r>
          </a:p>
          <a:p>
            <a:r>
              <a:rPr lang="is-IS" dirty="0">
                <a:latin typeface="+mj-lt"/>
                <a:cs typeface="Courier New" panose="02070309020205020404" pitchFamily="49" charset="0"/>
              </a:rPr>
              <a:t>Það þarf að leita líka í öðru efni ....</a:t>
            </a:r>
          </a:p>
          <a:p>
            <a:pPr lvl="1"/>
            <a:r>
              <a:rPr lang="is-IS" dirty="0">
                <a:latin typeface="+mj-lt"/>
                <a:cs typeface="Courier New" panose="02070309020205020404" pitchFamily="49" charset="0"/>
              </a:rPr>
              <a:t>Fréttir</a:t>
            </a:r>
          </a:p>
          <a:p>
            <a:pPr lvl="1"/>
            <a:r>
              <a:rPr lang="is-IS" dirty="0">
                <a:latin typeface="+mj-lt"/>
                <a:cs typeface="Courier New" panose="02070309020205020404" pitchFamily="49" charset="0"/>
              </a:rPr>
              <a:t>Listahlutir</a:t>
            </a:r>
          </a:p>
          <a:p>
            <a:pPr lvl="1"/>
            <a:r>
              <a:rPr lang="is-IS" dirty="0">
                <a:latin typeface="+mj-lt"/>
                <a:cs typeface="Courier New" panose="02070309020205020404" pitchFamily="49" charset="0"/>
              </a:rPr>
              <a:t>Skráarsöfn</a:t>
            </a:r>
          </a:p>
          <a:p>
            <a:pPr lvl="1"/>
            <a:r>
              <a:rPr lang="is-IS" dirty="0">
                <a:latin typeface="+mj-lt"/>
                <a:cs typeface="Courier New" panose="02070309020205020404" pitchFamily="49" charset="0"/>
              </a:rPr>
              <a:t>Bókunarkerfið</a:t>
            </a:r>
          </a:p>
          <a:p>
            <a:pPr lvl="1"/>
            <a:r>
              <a:rPr lang="is-IS" dirty="0">
                <a:latin typeface="+mj-lt"/>
                <a:cs typeface="Courier New" panose="02070309020205020404" pitchFamily="49" charset="0"/>
              </a:rPr>
              <a:t>O.sv.frv.</a:t>
            </a:r>
          </a:p>
        </p:txBody>
      </p:sp>
    </p:spTree>
    <p:extLst>
      <p:ext uri="{BB962C8B-B14F-4D97-AF65-F5344CB8AC3E}">
        <p14:creationId xmlns:p14="http://schemas.microsoft.com/office/powerpoint/2010/main" val="32920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Afhverju er þetta svona flókið?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Svo skiptir „context“ miklu máli ...</a:t>
            </a:r>
          </a:p>
          <a:p>
            <a:pPr lvl="1"/>
            <a:r>
              <a:rPr lang="is-IS" dirty="0"/>
              <a:t>Ef notandinn finnur frétt og smellir á hana í niðurstöðum til að lesa meira, hvaða fréttasíðu á að birta?  Það eru oft margar fréttabirtingasíður á einum og sama vefnum.</a:t>
            </a:r>
          </a:p>
          <a:p>
            <a:pPr lvl="1"/>
            <a:r>
              <a:rPr lang="is-IS" dirty="0"/>
              <a:t>Sama með færslur úr t.d listahlut ...</a:t>
            </a:r>
          </a:p>
          <a:p>
            <a:pPr lvl="2"/>
            <a:r>
              <a:rPr lang="is-IS" dirty="0"/>
              <a:t>Viljum t.d ekki að færsla úr starfsmannalista sé óvart birt á matseðilssíðunni (sem líka er e.t.v. Uppsett í listahlut)</a:t>
            </a:r>
          </a:p>
        </p:txBody>
      </p:sp>
    </p:spTree>
    <p:extLst>
      <p:ext uri="{BB962C8B-B14F-4D97-AF65-F5344CB8AC3E}">
        <p14:creationId xmlns:p14="http://schemas.microsoft.com/office/powerpoint/2010/main" val="20116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Lausnin 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Við indexum vefinn eins og hann kemur fyrir, með „search crawler“</a:t>
            </a:r>
          </a:p>
          <a:p>
            <a:pPr lvl="1"/>
            <a:r>
              <a:rPr lang="is-IS" dirty="0"/>
              <a:t>„Alveg eins og Google gerir“</a:t>
            </a:r>
          </a:p>
          <a:p>
            <a:r>
              <a:rPr lang="is-IS" dirty="0"/>
              <a:t>Allt content, óháð tegund, sem sýnilegt er hinum almenna notanda er lesið upp af „search crawler“ og indexað og geymt í einfaldri, flatri töflu</a:t>
            </a:r>
          </a:p>
          <a:p>
            <a:r>
              <a:rPr lang="is-IS" dirty="0"/>
              <a:t>Látum SQL-server indexa þessa töflu með Full Text Index (blazing speed)</a:t>
            </a:r>
          </a:p>
          <a:p>
            <a:r>
              <a:rPr lang="is-IS" dirty="0"/>
              <a:t>Leitarniðurstöður birtast í sínu rétta „contexti“ þegar á þær er smellt</a:t>
            </a:r>
          </a:p>
        </p:txBody>
      </p:sp>
    </p:spTree>
    <p:extLst>
      <p:ext uri="{BB962C8B-B14F-4D97-AF65-F5344CB8AC3E}">
        <p14:creationId xmlns:p14="http://schemas.microsoft.com/office/powerpoint/2010/main" val="24771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„Það er ekkert mál að útfæra web-crawler“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1400" dirty="0"/>
              <a:t>Ónefndur aðili á fimmta bjór</a:t>
            </a:r>
          </a:p>
        </p:txBody>
      </p:sp>
    </p:spTree>
    <p:extLst>
      <p:ext uri="{BB962C8B-B14F-4D97-AF65-F5344CB8AC3E}">
        <p14:creationId xmlns:p14="http://schemas.microsoft.com/office/powerpoint/2010/main" val="24492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Ótrúlega margt sem þarf að útfæra/huga að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/>
              <a:t>Gera HTTP get köll á skilgreinda vefslóð</a:t>
            </a:r>
          </a:p>
          <a:p>
            <a:r>
              <a:rPr lang="is-IS" dirty="0"/>
              <a:t>„Parsa“ HTML-ið og finna alla tengla</a:t>
            </a:r>
          </a:p>
          <a:p>
            <a:pPr lvl="1"/>
            <a:r>
              <a:rPr lang="is-IS" dirty="0"/>
              <a:t>Bara internal tengla samt .... Og ekki mailto: og ekki javascript: og ekki .....</a:t>
            </a:r>
          </a:p>
          <a:p>
            <a:r>
              <a:rPr lang="is-IS" dirty="0"/>
              <a:t>Taka bara efni með rétt content type (text/html sem dæmi)</a:t>
            </a:r>
          </a:p>
          <a:p>
            <a:pPr lvl="1"/>
            <a:r>
              <a:rPr lang="is-IS" dirty="0"/>
              <a:t>Stuðningur við skjöl eins og PDF/WORD o.sv.frv. er alveg sér handleggur</a:t>
            </a:r>
          </a:p>
          <a:p>
            <a:r>
              <a:rPr lang="is-IS" dirty="0"/>
              <a:t>Halda utanum síður sem maður er búinn að skoða</a:t>
            </a:r>
          </a:p>
          <a:p>
            <a:pPr lvl="1"/>
            <a:r>
              <a:rPr lang="is-IS" dirty="0"/>
              <a:t>Megum ekki festast í endalausri lúppu</a:t>
            </a:r>
          </a:p>
          <a:p>
            <a:r>
              <a:rPr lang="is-IS" dirty="0"/>
              <a:t>Bera saman efni síðu m.v. referring síðu (honey-trap detection)</a:t>
            </a:r>
          </a:p>
          <a:p>
            <a:pPr lvl="1"/>
            <a:r>
              <a:rPr lang="is-IS" dirty="0"/>
              <a:t>Gott dæmi er dagatalið góða ...</a:t>
            </a:r>
          </a:p>
          <a:p>
            <a:r>
              <a:rPr lang="is-IS" dirty="0"/>
              <a:t>Strategía ... Depth first eða breadth first?</a:t>
            </a:r>
          </a:p>
          <a:p>
            <a:r>
              <a:rPr lang="is-IS" dirty="0"/>
              <a:t>Interval ... Ætlum við bara að „crawla“ eins hratt og mögulegt er?  Kaffæra vefþjóninn alveg? Eða ættum við að hinkra í smá stund á milli request-a?</a:t>
            </a:r>
          </a:p>
          <a:p>
            <a:r>
              <a:rPr lang="is-IS" dirty="0"/>
              <a:t>Minnisnotkun ....</a:t>
            </a:r>
          </a:p>
          <a:p>
            <a:r>
              <a:rPr lang="is-IS" dirty="0"/>
              <a:t>Stuðningur við robots.txt og ýmis robots meta tög</a:t>
            </a:r>
          </a:p>
          <a:p>
            <a:r>
              <a:rPr lang="is-IS" dirty="0"/>
              <a:t>Stuðningur við proxy</a:t>
            </a:r>
          </a:p>
          <a:p>
            <a:r>
              <a:rPr lang="is-IS" dirty="0"/>
              <a:t>Stuðningur við authentication schemes (basic/NTLM/etc)</a:t>
            </a:r>
          </a:p>
          <a:p>
            <a:r>
              <a:rPr lang="is-IS" dirty="0"/>
              <a:t>Stuðningur við cookies ...</a:t>
            </a:r>
          </a:p>
        </p:txBody>
      </p:sp>
    </p:spTree>
    <p:extLst>
      <p:ext uri="{BB962C8B-B14F-4D97-AF65-F5344CB8AC3E}">
        <p14:creationId xmlns:p14="http://schemas.microsoft.com/office/powerpoint/2010/main" val="41371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Advania">
  <a:themeElements>
    <a:clrScheme name="Advania">
      <a:dk1>
        <a:srgbClr val="000000"/>
      </a:dk1>
      <a:lt1>
        <a:srgbClr val="FFFFFF"/>
      </a:lt1>
      <a:dk2>
        <a:srgbClr val="56595C"/>
      </a:dk2>
      <a:lt2>
        <a:srgbClr val="EEECE1"/>
      </a:lt2>
      <a:accent1>
        <a:srgbClr val="333333"/>
      </a:accent1>
      <a:accent2>
        <a:srgbClr val="CE5120"/>
      </a:accent2>
      <a:accent3>
        <a:srgbClr val="440074"/>
      </a:accent3>
      <a:accent4>
        <a:srgbClr val="318EAA"/>
      </a:accent4>
      <a:accent5>
        <a:srgbClr val="F3DC30"/>
      </a:accent5>
      <a:accent6>
        <a:srgbClr val="769A30"/>
      </a:accent6>
      <a:hlink>
        <a:srgbClr val="333333"/>
      </a:hlink>
      <a:folHlink>
        <a:srgbClr val="333333"/>
      </a:folHlink>
    </a:clrScheme>
    <a:fontScheme name="Advani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Advania</Template>
  <TotalTime>282</TotalTime>
  <Words>1099</Words>
  <Application>Microsoft Office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Lucida Grande</vt:lpstr>
      <vt:lpstr>Wingdings</vt:lpstr>
      <vt:lpstr>Advania</vt:lpstr>
      <vt:lpstr>LiSA Vefleit</vt:lpstr>
      <vt:lpstr>TL;DR</vt:lpstr>
      <vt:lpstr>Afhverju er þetta svona flókið?</vt:lpstr>
      <vt:lpstr>Afhverju er þetta svona flókið?</vt:lpstr>
      <vt:lpstr>Afhverju er þetta svona flókið?</vt:lpstr>
      <vt:lpstr>Afhverju er þetta svona flókið?</vt:lpstr>
      <vt:lpstr>Lausnin ....</vt:lpstr>
      <vt:lpstr>„Það er ekkert mál að útfæra web-crawler“</vt:lpstr>
      <vt:lpstr>Ótrúlega margt sem þarf að útfæra/huga að</vt:lpstr>
      <vt:lpstr>Þetta tókst „sæmilega“ ...</vt:lpstr>
      <vt:lpstr>Nýr crawler í LiSA 6.11</vt:lpstr>
      <vt:lpstr>Uppsetning á leit – Skref 1</vt:lpstr>
      <vt:lpstr>Uppsetning á leit – Skref 2</vt:lpstr>
      <vt:lpstr>Uppsetning – Skref 3</vt:lpstr>
      <vt:lpstr>Svo bara fylgjast með keyrslunni ...</vt:lpstr>
      <vt:lpstr>FAQ</vt:lpstr>
      <vt:lpstr>FAQ – Frh.</vt:lpstr>
      <vt:lpstr>Advanced stillingar – nýtt í LiSA 6.11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LiSA Vefleit</dc:title>
  <dc:creator>Haukur Hafsteinn Þórsson</dc:creator>
  <cp:lastModifiedBy>Haukur Hafsteinn Þórsson</cp:lastModifiedBy>
  <cp:revision>26</cp:revision>
  <dcterms:created xsi:type="dcterms:W3CDTF">2016-10-14T09:28:09Z</dcterms:created>
  <dcterms:modified xsi:type="dcterms:W3CDTF">2016-10-14T14:10:50Z</dcterms:modified>
</cp:coreProperties>
</file>